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29"/>
  </p:notesMasterIdLst>
  <p:handoutMasterIdLst>
    <p:handoutMasterId r:id="rId30"/>
  </p:handoutMasterIdLst>
  <p:sldIdLst>
    <p:sldId id="412" r:id="rId2"/>
    <p:sldId id="438" r:id="rId3"/>
    <p:sldId id="439" r:id="rId4"/>
    <p:sldId id="445" r:id="rId5"/>
    <p:sldId id="447" r:id="rId6"/>
    <p:sldId id="448" r:id="rId7"/>
    <p:sldId id="449" r:id="rId8"/>
    <p:sldId id="450" r:id="rId9"/>
    <p:sldId id="420" r:id="rId10"/>
    <p:sldId id="440" r:id="rId11"/>
    <p:sldId id="441" r:id="rId12"/>
    <p:sldId id="419" r:id="rId13"/>
    <p:sldId id="416" r:id="rId14"/>
    <p:sldId id="423" r:id="rId15"/>
    <p:sldId id="424" r:id="rId16"/>
    <p:sldId id="425" r:id="rId17"/>
    <p:sldId id="426" r:id="rId18"/>
    <p:sldId id="427" r:id="rId19"/>
    <p:sldId id="428" r:id="rId20"/>
    <p:sldId id="429" r:id="rId21"/>
    <p:sldId id="430" r:id="rId22"/>
    <p:sldId id="431" r:id="rId23"/>
    <p:sldId id="432" r:id="rId24"/>
    <p:sldId id="433" r:id="rId25"/>
    <p:sldId id="434" r:id="rId26"/>
    <p:sldId id="452" r:id="rId27"/>
    <p:sldId id="451" r:id="rId28"/>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1A74D6"/>
    <a:srgbClr val="FF0000"/>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91826" autoAdjust="0"/>
  </p:normalViewPr>
  <p:slideViewPr>
    <p:cSldViewPr snapToGrid="0">
      <p:cViewPr varScale="1">
        <p:scale>
          <a:sx n="70" d="100"/>
          <a:sy n="70" d="100"/>
        </p:scale>
        <p:origin x="1506" y="7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74FE3550-1998-46EC-86B2-FF9F9A248719}"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ECDFB7B4-92E1-4064-B281-CE008F4784F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F7C1AB-9550-44F3-9A9D-47215D67A097}"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1978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384353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585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9609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محتوى 2"/>
          <p:cNvSpPr>
            <a:spLocks noGrp="1"/>
          </p:cNvSpPr>
          <p:nvPr>
            <p:ph idx="1"/>
          </p:nvPr>
        </p:nvSpPr>
        <p:spPr/>
        <p:txBody>
          <a:bodyPr/>
          <a:lstStyle/>
          <a:p>
            <a:pPr lvl="0"/>
            <a:r>
              <a:rPr lang="ar-SA"/>
              <a:t>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57E226FD-38E8-4CA4-A31A-37B70092BF23}" type="datetimeFigureOut">
              <a:rPr lang="ar-SA" smtClean="0"/>
              <a:t>11/06/1445</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9948D60B-8EB3-41CB-BE50-A0FF01FFE81E}" type="slidenum">
              <a:rPr lang="ar-SA" smtClean="0"/>
              <a:t>‹#›</a:t>
            </a:fld>
            <a:endParaRPr lang="ar-SA"/>
          </a:p>
        </p:txBody>
      </p:sp>
    </p:spTree>
    <p:extLst>
      <p:ext uri="{BB962C8B-B14F-4D97-AF65-F5344CB8AC3E}">
        <p14:creationId xmlns:p14="http://schemas.microsoft.com/office/powerpoint/2010/main" val="4036230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endParaRPr lang="en-MY"/>
          </a:p>
        </p:txBody>
      </p:sp>
    </p:spTree>
    <p:extLst>
      <p:ext uri="{BB962C8B-B14F-4D97-AF65-F5344CB8AC3E}">
        <p14:creationId xmlns:p14="http://schemas.microsoft.com/office/powerpoint/2010/main" val="1395291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31448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954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64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9174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6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43879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56234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MY"/>
          </a:p>
        </p:txBody>
      </p:sp>
      <p:sp>
        <p:nvSpPr>
          <p:cNvPr id="1031" name="Rectangle 7"/>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p:cNvSpPr txBox="1">
            <a:spLocks noChangeArrowheads="1"/>
          </p:cNvSpPr>
          <p:nvPr/>
        </p:nvSpPr>
        <p:spPr bwMode="auto">
          <a:xfrm>
            <a:off x="8532871" y="6511925"/>
            <a:ext cx="447559"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1.</a:t>
            </a:r>
            <a:fld id="{E99983C7-342B-4F5E-95DC-4A1EEC211AF8}"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987"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8" r:id="rId12"/>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a:xfrm>
            <a:off x="424483" y="1583257"/>
            <a:ext cx="8458200" cy="1656332"/>
          </a:xfrm>
          <a:noFill/>
        </p:spPr>
        <p:txBody>
          <a:bodyPr/>
          <a:lstStyle/>
          <a:p>
            <a:pPr eaLnBrk="1" hangingPunct="1"/>
            <a:r>
              <a:rPr lang="en-US" dirty="0"/>
              <a:t>Database Administration</a:t>
            </a:r>
            <a:br>
              <a:rPr lang="en-US" dirty="0"/>
            </a:br>
            <a:endParaRPr lang="en-US" altLang="en-US" dirty="0"/>
          </a:p>
        </p:txBody>
      </p:sp>
      <p:sp>
        <p:nvSpPr>
          <p:cNvPr id="3" name="Rectangle 4"/>
          <p:cNvSpPr txBox="1">
            <a:spLocks noChangeArrowheads="1"/>
          </p:cNvSpPr>
          <p:nvPr/>
        </p:nvSpPr>
        <p:spPr bwMode="auto">
          <a:xfrm>
            <a:off x="1220879" y="3824149"/>
            <a:ext cx="6865408" cy="1048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43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lnSpc>
                <a:spcPct val="150000"/>
              </a:lnSpc>
            </a:pPr>
            <a:r>
              <a:rPr lang="en-US" altLang="en-US" sz="2800" kern="0" dirty="0">
                <a:solidFill>
                  <a:schemeClr val="tx1"/>
                </a:solidFill>
              </a:rPr>
              <a:t>Lecture 1</a:t>
            </a:r>
            <a:br>
              <a:rPr lang="en-US" altLang="en-US" kern="0" dirty="0"/>
            </a:br>
            <a:r>
              <a:rPr lang="en-US" altLang="en-US" sz="2700" kern="0" dirty="0">
                <a:solidFill>
                  <a:srgbClr val="C00000"/>
                </a:solidFill>
              </a:rPr>
              <a:t>Introduction</a:t>
            </a:r>
          </a:p>
        </p:txBody>
      </p:sp>
    </p:spTree>
    <p:extLst>
      <p:ext uri="{BB962C8B-B14F-4D97-AF65-F5344CB8AC3E}">
        <p14:creationId xmlns:p14="http://schemas.microsoft.com/office/powerpoint/2010/main" val="2396026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985293"/>
            <a:ext cx="8451669" cy="5337130"/>
          </a:xfrm>
        </p:spPr>
        <p:txBody>
          <a:bodyPr/>
          <a:lstStyle/>
          <a:p>
            <a:r>
              <a:rPr lang="en-US" sz="2400" dirty="0"/>
              <a:t>Database administrator is a person who has a central control of both the data and the programs</a:t>
            </a:r>
          </a:p>
          <a:p>
            <a:endParaRPr lang="en-US" sz="2400" dirty="0"/>
          </a:p>
          <a:p>
            <a:r>
              <a:rPr lang="en-US" sz="2400" dirty="0"/>
              <a:t>that access those data. This control includes:</a:t>
            </a:r>
          </a:p>
          <a:p>
            <a:pPr lvl="1" indent="-342900"/>
            <a:r>
              <a:rPr lang="en-US" sz="2400" dirty="0"/>
              <a:t>Installing and upgrading database server and application tools.</a:t>
            </a:r>
          </a:p>
          <a:p>
            <a:pPr lvl="1" indent="-342900"/>
            <a:r>
              <a:rPr lang="en-US" sz="2400" dirty="0"/>
              <a:t>Allocating and planning system storage such as memory, disk space, network requirements and so on.</a:t>
            </a:r>
          </a:p>
          <a:p>
            <a:pPr lvl="1" indent="-342900"/>
            <a:r>
              <a:rPr lang="en-US" sz="2400" dirty="0"/>
              <a:t>Maintaining system security by granting authorization and permission.</a:t>
            </a:r>
          </a:p>
          <a:p>
            <a:pPr lvl="1" indent="-342900"/>
            <a:r>
              <a:rPr lang="en-US" sz="2400" dirty="0"/>
              <a:t>Creating backup and recovery strategy.</a:t>
            </a:r>
          </a:p>
        </p:txBody>
      </p:sp>
      <p:sp>
        <p:nvSpPr>
          <p:cNvPr id="3" name="Title 2"/>
          <p:cNvSpPr>
            <a:spLocks noGrp="1"/>
          </p:cNvSpPr>
          <p:nvPr>
            <p:ph type="title"/>
          </p:nvPr>
        </p:nvSpPr>
        <p:spPr/>
        <p:txBody>
          <a:bodyPr/>
          <a:lstStyle/>
          <a:p>
            <a:r>
              <a:rPr lang="en-US" dirty="0"/>
              <a:t>Database Administrator</a:t>
            </a:r>
          </a:p>
        </p:txBody>
      </p:sp>
    </p:spTree>
    <p:extLst>
      <p:ext uri="{BB962C8B-B14F-4D97-AF65-F5344CB8AC3E}">
        <p14:creationId xmlns:p14="http://schemas.microsoft.com/office/powerpoint/2010/main" val="4286288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985293"/>
            <a:ext cx="8451669" cy="5337130"/>
          </a:xfrm>
        </p:spPr>
        <p:txBody>
          <a:bodyPr/>
          <a:lstStyle/>
          <a:p>
            <a:pPr lvl="1"/>
            <a:r>
              <a:rPr lang="en-US" sz="2400" dirty="0"/>
              <a:t>Monitoring technical support for both database system and application.</a:t>
            </a:r>
          </a:p>
          <a:p>
            <a:pPr lvl="1"/>
            <a:r>
              <a:rPr lang="en-US" sz="2400" dirty="0"/>
              <a:t>Modifying database structures as needed.</a:t>
            </a:r>
          </a:p>
          <a:p>
            <a:pPr lvl="1"/>
            <a:r>
              <a:rPr lang="en-US" sz="2400" dirty="0"/>
              <a:t>Migrating database instances to new hardware.</a:t>
            </a:r>
          </a:p>
          <a:p>
            <a:pPr lvl="1"/>
            <a:r>
              <a:rPr lang="en-US" sz="2400" dirty="0"/>
              <a:t>Managing and monitoring data replication.</a:t>
            </a:r>
          </a:p>
          <a:p>
            <a:pPr lvl="1"/>
            <a:r>
              <a:rPr lang="en-US" sz="2400" dirty="0"/>
              <a:t>Managing the automated tasks of the database.</a:t>
            </a:r>
          </a:p>
          <a:p>
            <a:pPr lvl="1"/>
            <a:r>
              <a:rPr lang="en-US" sz="2400" dirty="0"/>
              <a:t>Optimizing the performance of the database</a:t>
            </a:r>
          </a:p>
        </p:txBody>
      </p:sp>
      <p:sp>
        <p:nvSpPr>
          <p:cNvPr id="3" name="Title 2"/>
          <p:cNvSpPr>
            <a:spLocks noGrp="1"/>
          </p:cNvSpPr>
          <p:nvPr>
            <p:ph type="title"/>
          </p:nvPr>
        </p:nvSpPr>
        <p:spPr/>
        <p:txBody>
          <a:bodyPr/>
          <a:lstStyle/>
          <a:p>
            <a:r>
              <a:rPr lang="en-US" dirty="0"/>
              <a:t>Database Administrator</a:t>
            </a:r>
          </a:p>
        </p:txBody>
      </p:sp>
    </p:spTree>
    <p:extLst>
      <p:ext uri="{BB962C8B-B14F-4D97-AF65-F5344CB8AC3E}">
        <p14:creationId xmlns:p14="http://schemas.microsoft.com/office/powerpoint/2010/main" val="3930459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MY" sz="2400" dirty="0"/>
              <a:t>Database administrators (DBAs) use specialized software to store and organize data. </a:t>
            </a:r>
          </a:p>
          <a:p>
            <a:endParaRPr lang="en-MY" sz="2400" dirty="0"/>
          </a:p>
          <a:p>
            <a:r>
              <a:rPr lang="en-MY" sz="2400" dirty="0"/>
              <a:t>The role may include capacity planning, installation, configuration, database design, migration, performance monitoring, security, troubleshooting, as well as backup and data recovery.</a:t>
            </a:r>
          </a:p>
        </p:txBody>
      </p:sp>
      <p:sp>
        <p:nvSpPr>
          <p:cNvPr id="3" name="Title 2"/>
          <p:cNvSpPr>
            <a:spLocks noGrp="1"/>
          </p:cNvSpPr>
          <p:nvPr>
            <p:ph type="title"/>
          </p:nvPr>
        </p:nvSpPr>
        <p:spPr/>
        <p:txBody>
          <a:bodyPr/>
          <a:lstStyle/>
          <a:p>
            <a:r>
              <a:rPr lang="en-MY" dirty="0"/>
              <a:t>Database administrators</a:t>
            </a:r>
          </a:p>
        </p:txBody>
      </p:sp>
    </p:spTree>
    <p:extLst>
      <p:ext uri="{BB962C8B-B14F-4D97-AF65-F5344CB8AC3E}">
        <p14:creationId xmlns:p14="http://schemas.microsoft.com/office/powerpoint/2010/main" val="1726828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pPr rtl="0"/>
            <a:r>
              <a:rPr lang="en-US" dirty="0"/>
              <a:t>What You should Know!</a:t>
            </a:r>
            <a:endParaRPr lang="ar-SA" dirty="0"/>
          </a:p>
        </p:txBody>
      </p:sp>
      <p:sp>
        <p:nvSpPr>
          <p:cNvPr id="3" name="عنصر نائب للمحتوى 2"/>
          <p:cNvSpPr>
            <a:spLocks noGrp="1"/>
          </p:cNvSpPr>
          <p:nvPr>
            <p:ph idx="1"/>
          </p:nvPr>
        </p:nvSpPr>
        <p:spPr>
          <a:xfrm>
            <a:off x="457200" y="1365078"/>
            <a:ext cx="8189768" cy="3263504"/>
          </a:xfrm>
        </p:spPr>
        <p:txBody>
          <a:bodyPr/>
          <a:lstStyle/>
          <a:p>
            <a:pPr marL="0" indent="0" algn="ctr">
              <a:buNone/>
            </a:pPr>
            <a:endParaRPr lang="en-US" b="1" dirty="0"/>
          </a:p>
          <a:p>
            <a:pPr marL="0" indent="0" algn="ctr">
              <a:buNone/>
            </a:pPr>
            <a:endParaRPr lang="en-US" b="1" dirty="0"/>
          </a:p>
          <a:p>
            <a:pPr marL="0" indent="0" algn="ctr">
              <a:buNone/>
            </a:pPr>
            <a:endParaRPr lang="en-US" b="1" dirty="0"/>
          </a:p>
          <a:p>
            <a:pPr marL="0" indent="0" algn="ctr">
              <a:buNone/>
            </a:pPr>
            <a:r>
              <a:rPr lang="en-US" sz="3200" b="1" dirty="0"/>
              <a:t>Basic understanding of Transact-SQL (main commands, Programmability)</a:t>
            </a:r>
          </a:p>
          <a:p>
            <a:pPr marL="0" indent="0" algn="ctr">
              <a:buNone/>
            </a:pPr>
            <a:endParaRPr lang="en-US" sz="3200" b="1" dirty="0"/>
          </a:p>
          <a:p>
            <a:pPr marL="0" indent="0" algn="ctr">
              <a:buNone/>
            </a:pPr>
            <a:r>
              <a:rPr lang="en-US" sz="3200" b="1" dirty="0"/>
              <a:t>Basic Relational Database theory</a:t>
            </a:r>
          </a:p>
          <a:p>
            <a:pPr marL="0" indent="0">
              <a:buNone/>
            </a:pPr>
            <a:endParaRPr lang="ar-SA" b="1" dirty="0"/>
          </a:p>
        </p:txBody>
      </p:sp>
    </p:spTree>
    <p:extLst>
      <p:ext uri="{BB962C8B-B14F-4D97-AF65-F5344CB8AC3E}">
        <p14:creationId xmlns:p14="http://schemas.microsoft.com/office/powerpoint/2010/main" val="276112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pPr algn="l" rtl="0"/>
            <a:r>
              <a:rPr lang="en-US" dirty="0"/>
              <a:t>Planning Your installation</a:t>
            </a:r>
            <a:endParaRPr lang="ar-SA" dirty="0"/>
          </a:p>
        </p:txBody>
      </p:sp>
      <p:sp>
        <p:nvSpPr>
          <p:cNvPr id="3" name="عنصر نائب للمحتوى 2"/>
          <p:cNvSpPr>
            <a:spLocks noGrp="1"/>
          </p:cNvSpPr>
          <p:nvPr>
            <p:ph idx="1"/>
          </p:nvPr>
        </p:nvSpPr>
        <p:spPr/>
        <p:txBody>
          <a:bodyPr>
            <a:normAutofit/>
          </a:bodyPr>
          <a:lstStyle/>
          <a:p>
            <a:pPr algn="l" rtl="0"/>
            <a:r>
              <a:rPr lang="en-US" sz="2000" dirty="0"/>
              <a:t>MS provides volumes of information to help you in using products.</a:t>
            </a:r>
          </a:p>
          <a:p>
            <a:pPr marL="342900" lvl="1" indent="-342900">
              <a:buClr>
                <a:srgbClr val="993300"/>
              </a:buClr>
              <a:buSzPct val="90000"/>
              <a:buFont typeface="Monotype Sorts" pitchFamily="-84" charset="2"/>
              <a:buChar char="n"/>
            </a:pPr>
            <a:r>
              <a:rPr lang="en-US" sz="2000" dirty="0"/>
              <a:t>Which Edition of SQL server (it is all about features)</a:t>
            </a:r>
            <a:endParaRPr lang="ar-SA" sz="2000" dirty="0"/>
          </a:p>
          <a:p>
            <a:pPr algn="l" rtl="0"/>
            <a:r>
              <a:rPr lang="en-US" sz="2000" dirty="0"/>
              <a:t>Minimum Action and Knowledge:</a:t>
            </a:r>
          </a:p>
          <a:p>
            <a:pPr lvl="1" algn="l" rtl="0"/>
            <a:r>
              <a:rPr lang="en-US" sz="2000" dirty="0"/>
              <a:t>Educated Estimate of growth (why are you upgrading? Users, functionality, new app!! How much is the growth!</a:t>
            </a:r>
          </a:p>
          <a:p>
            <a:pPr lvl="1" algn="l" rtl="0"/>
            <a:r>
              <a:rPr lang="en-US" sz="2000" dirty="0"/>
              <a:t>Required H/W and S/W (goo.gl/mjXH4e)  But never go with the minimums, s/w required like: (you may meet </a:t>
            </a:r>
            <a:r>
              <a:rPr lang="en-US" sz="2000" dirty="0">
                <a:solidFill>
                  <a:srgbClr val="FF0000"/>
                </a:solidFill>
              </a:rPr>
              <a:t>errors</a:t>
            </a:r>
            <a:r>
              <a:rPr lang="en-US" sz="2000" dirty="0"/>
              <a:t> or </a:t>
            </a:r>
            <a:r>
              <a:rPr lang="en-US" sz="2000" b="1" dirty="0">
                <a:solidFill>
                  <a:srgbClr val="FFFF00"/>
                </a:solidFill>
              </a:rPr>
              <a:t>warnings)</a:t>
            </a:r>
          </a:p>
          <a:p>
            <a:pPr lvl="2" algn="l" rtl="0"/>
            <a:r>
              <a:rPr lang="en-US" sz="2000" dirty="0"/>
              <a:t>.NET framework ?? </a:t>
            </a:r>
            <a:r>
              <a:rPr lang="en-US" sz="2000" b="1" u="sng" dirty="0">
                <a:solidFill>
                  <a:srgbClr val="FF0000"/>
                </a:solidFill>
              </a:rPr>
              <a:t>SP ?</a:t>
            </a:r>
            <a:r>
              <a:rPr lang="en-US" sz="2000" dirty="0"/>
              <a:t>, windows PowerShell ??, network s/w TCP/IP</a:t>
            </a:r>
          </a:p>
          <a:p>
            <a:pPr lvl="1" algn="l" rtl="0"/>
            <a:r>
              <a:rPr lang="en-US" sz="2000" dirty="0"/>
              <a:t>Storage system</a:t>
            </a:r>
          </a:p>
        </p:txBody>
      </p:sp>
    </p:spTree>
    <p:extLst>
      <p:ext uri="{BB962C8B-B14F-4D97-AF65-F5344CB8AC3E}">
        <p14:creationId xmlns:p14="http://schemas.microsoft.com/office/powerpoint/2010/main" val="71907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sz="2400" dirty="0"/>
              <a:t>SQL Server 2019: Hardware and software requirements</a:t>
            </a:r>
          </a:p>
        </p:txBody>
      </p:sp>
      <p:sp>
        <p:nvSpPr>
          <p:cNvPr id="3" name="Rectangle 2"/>
          <p:cNvSpPr/>
          <p:nvPr/>
        </p:nvSpPr>
        <p:spPr>
          <a:xfrm>
            <a:off x="457200" y="1192514"/>
            <a:ext cx="3045129" cy="400110"/>
          </a:xfrm>
          <a:prstGeom prst="rect">
            <a:avLst/>
          </a:prstGeom>
        </p:spPr>
        <p:txBody>
          <a:bodyPr wrap="none">
            <a:spAutoFit/>
          </a:bodyPr>
          <a:lstStyle/>
          <a:p>
            <a:r>
              <a:rPr lang="en-US" sz="2000" b="1" dirty="0">
                <a:solidFill>
                  <a:srgbClr val="171717"/>
                </a:solidFill>
                <a:latin typeface="Segoe UI" panose="020B0502040204020203" pitchFamily="34" charset="0"/>
              </a:rPr>
              <a:t>Hardware requirements</a:t>
            </a:r>
            <a:endParaRPr lang="en-US" sz="2000" b="1" i="0" dirty="0">
              <a:solidFill>
                <a:srgbClr val="171717"/>
              </a:solidFill>
              <a:effectLst/>
              <a:latin typeface="Segoe UI" panose="020B05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32832874"/>
              </p:ext>
            </p:extLst>
          </p:nvPr>
        </p:nvGraphicFramePr>
        <p:xfrm>
          <a:off x="557958" y="1782719"/>
          <a:ext cx="8464730" cy="4348881"/>
        </p:xfrm>
        <a:graphic>
          <a:graphicData uri="http://schemas.openxmlformats.org/drawingml/2006/table">
            <a:tbl>
              <a:tblPr>
                <a:tableStyleId>{616DA210-FB5B-4158-B5E0-FEB733F419BA}</a:tableStyleId>
              </a:tblPr>
              <a:tblGrid>
                <a:gridCol w="2008818">
                  <a:extLst>
                    <a:ext uri="{9D8B030D-6E8A-4147-A177-3AD203B41FA5}">
                      <a16:colId xmlns:a16="http://schemas.microsoft.com/office/drawing/2014/main" val="1634891746"/>
                    </a:ext>
                  </a:extLst>
                </a:gridCol>
                <a:gridCol w="6455912">
                  <a:extLst>
                    <a:ext uri="{9D8B030D-6E8A-4147-A177-3AD203B41FA5}">
                      <a16:colId xmlns:a16="http://schemas.microsoft.com/office/drawing/2014/main" val="2303251085"/>
                    </a:ext>
                  </a:extLst>
                </a:gridCol>
              </a:tblGrid>
              <a:tr h="368821">
                <a:tc>
                  <a:txBody>
                    <a:bodyPr/>
                    <a:lstStyle/>
                    <a:p>
                      <a:pPr algn="ctr" fontAlgn="t"/>
                      <a:r>
                        <a:rPr lang="en-US" dirty="0"/>
                        <a:t>Component</a:t>
                      </a:r>
                    </a:p>
                  </a:txBody>
                  <a:tcPr marL="31246" marR="31246" marT="15623" marB="15623" anchor="ctr">
                    <a:solidFill>
                      <a:schemeClr val="bg1">
                        <a:lumMod val="95000"/>
                      </a:schemeClr>
                    </a:solidFill>
                  </a:tcPr>
                </a:tc>
                <a:tc>
                  <a:txBody>
                    <a:bodyPr/>
                    <a:lstStyle/>
                    <a:p>
                      <a:pPr algn="ctr" fontAlgn="t"/>
                      <a:r>
                        <a:rPr lang="en-US" dirty="0"/>
                        <a:t>Requirement</a:t>
                      </a:r>
                      <a:endParaRPr lang="en-US" dirty="0">
                        <a:solidFill>
                          <a:schemeClr val="tx1"/>
                        </a:solidFill>
                      </a:endParaRPr>
                    </a:p>
                  </a:txBody>
                  <a:tcPr marL="31246" marR="31246" marT="15623" marB="15623" anchor="ctr">
                    <a:solidFill>
                      <a:schemeClr val="bg1">
                        <a:lumMod val="95000"/>
                      </a:schemeClr>
                    </a:solidFill>
                  </a:tcPr>
                </a:tc>
                <a:extLst>
                  <a:ext uri="{0D108BD9-81ED-4DB2-BD59-A6C34878D82A}">
                    <a16:rowId xmlns:a16="http://schemas.microsoft.com/office/drawing/2014/main" val="4294540047"/>
                  </a:ext>
                </a:extLst>
              </a:tr>
              <a:tr h="679048">
                <a:tc>
                  <a:txBody>
                    <a:bodyPr/>
                    <a:lstStyle/>
                    <a:p>
                      <a:pPr algn="ctr" fontAlgn="t"/>
                      <a:r>
                        <a:rPr lang="en-US" dirty="0"/>
                        <a:t>Hard Disk</a:t>
                      </a:r>
                    </a:p>
                  </a:txBody>
                  <a:tcPr marL="31246" marR="31246" marT="15623" marB="15623" anchor="ctr"/>
                </a:tc>
                <a:tc>
                  <a:txBody>
                    <a:bodyPr/>
                    <a:lstStyle/>
                    <a:p>
                      <a:pPr algn="l" fontAlgn="t"/>
                      <a:r>
                        <a:rPr lang="en-US" dirty="0"/>
                        <a:t> minimum of 6 GB of available hard-disk space.</a:t>
                      </a:r>
                    </a:p>
                  </a:txBody>
                  <a:tcPr marL="31246" marR="31246" marT="15623" marB="15623" anchor="ctr"/>
                </a:tc>
                <a:extLst>
                  <a:ext uri="{0D108BD9-81ED-4DB2-BD59-A6C34878D82A}">
                    <a16:rowId xmlns:a16="http://schemas.microsoft.com/office/drawing/2014/main" val="1626203933"/>
                  </a:ext>
                </a:extLst>
              </a:tr>
              <a:tr h="751289">
                <a:tc>
                  <a:txBody>
                    <a:bodyPr/>
                    <a:lstStyle/>
                    <a:p>
                      <a:pPr algn="ctr" fontAlgn="t"/>
                      <a:r>
                        <a:rPr lang="en-US" dirty="0"/>
                        <a:t>Monitor</a:t>
                      </a:r>
                    </a:p>
                  </a:txBody>
                  <a:tcPr marL="31246" marR="31246" marT="15623" marB="15623" anchor="ctr"/>
                </a:tc>
                <a:tc>
                  <a:txBody>
                    <a:bodyPr/>
                    <a:lstStyle/>
                    <a:p>
                      <a:pPr algn="l" fontAlgn="t"/>
                      <a:r>
                        <a:rPr lang="en-US" dirty="0"/>
                        <a:t> requires Super-VGA (800x600) or higher resolution monitor.</a:t>
                      </a:r>
                    </a:p>
                  </a:txBody>
                  <a:tcPr marL="31246" marR="31246" marT="15623" marB="15623" anchor="ctr"/>
                </a:tc>
                <a:extLst>
                  <a:ext uri="{0D108BD9-81ED-4DB2-BD59-A6C34878D82A}">
                    <a16:rowId xmlns:a16="http://schemas.microsoft.com/office/drawing/2014/main" val="3554969668"/>
                  </a:ext>
                </a:extLst>
              </a:tr>
              <a:tr h="1421197">
                <a:tc>
                  <a:txBody>
                    <a:bodyPr/>
                    <a:lstStyle/>
                    <a:p>
                      <a:pPr algn="ctr" fontAlgn="t"/>
                      <a:r>
                        <a:rPr lang="en-US" dirty="0"/>
                        <a:t>Memory *</a:t>
                      </a:r>
                    </a:p>
                  </a:txBody>
                  <a:tcPr marL="31246" marR="31246" marT="15623" marB="15623" anchor="ctr"/>
                </a:tc>
                <a:tc>
                  <a:txBody>
                    <a:bodyPr/>
                    <a:lstStyle/>
                    <a:p>
                      <a:pPr algn="l" fontAlgn="t"/>
                      <a:r>
                        <a:rPr lang="en-US" dirty="0"/>
                        <a:t>Minimum:              Express Editions: 512 MB</a:t>
                      </a:r>
                      <a:br>
                        <a:rPr lang="en-US" dirty="0"/>
                      </a:br>
                      <a:r>
                        <a:rPr lang="en-US" dirty="0"/>
                        <a:t>                              All other editions: 1 GB</a:t>
                      </a:r>
                      <a:br>
                        <a:rPr lang="en-US" dirty="0"/>
                      </a:br>
                      <a:r>
                        <a:rPr lang="en-US" dirty="0"/>
                        <a:t>Recommended:    Express Editions: 1 GB</a:t>
                      </a:r>
                      <a:br>
                        <a:rPr lang="en-US" dirty="0"/>
                      </a:br>
                      <a:r>
                        <a:rPr lang="en-US" dirty="0"/>
                        <a:t>                              All other editions: At least 4 GB</a:t>
                      </a:r>
                    </a:p>
                  </a:txBody>
                  <a:tcPr marL="31246" marR="31246" marT="15623" marB="15623" anchor="ctr"/>
                </a:tc>
                <a:extLst>
                  <a:ext uri="{0D108BD9-81ED-4DB2-BD59-A6C34878D82A}">
                    <a16:rowId xmlns:a16="http://schemas.microsoft.com/office/drawing/2014/main" val="2621018992"/>
                  </a:ext>
                </a:extLst>
              </a:tr>
              <a:tr h="641369">
                <a:tc>
                  <a:txBody>
                    <a:bodyPr/>
                    <a:lstStyle/>
                    <a:p>
                      <a:pPr algn="ctr" fontAlgn="t"/>
                      <a:r>
                        <a:rPr lang="en-US" dirty="0"/>
                        <a:t>Processor Speed</a:t>
                      </a:r>
                    </a:p>
                  </a:txBody>
                  <a:tcPr marL="31246" marR="31246" marT="15623" marB="15623" anchor="ctr"/>
                </a:tc>
                <a:tc>
                  <a:txBody>
                    <a:bodyPr/>
                    <a:lstStyle/>
                    <a:p>
                      <a:pPr algn="l" fontAlgn="t"/>
                      <a:endParaRPr lang="en-US" dirty="0"/>
                    </a:p>
                    <a:p>
                      <a:pPr algn="l" fontAlgn="t"/>
                      <a:r>
                        <a:rPr lang="en-US" dirty="0"/>
                        <a:t>Minimum:     x64 Processor: 1.4 GHz</a:t>
                      </a:r>
                      <a:br>
                        <a:rPr lang="en-US" dirty="0"/>
                      </a:br>
                      <a:r>
                        <a:rPr lang="en-US" dirty="0"/>
                        <a:t>Recommended:   2.0 GHz or faster</a:t>
                      </a:r>
                    </a:p>
                    <a:p>
                      <a:pPr algn="l" fontAlgn="t"/>
                      <a:endParaRPr lang="en-US" dirty="0"/>
                    </a:p>
                  </a:txBody>
                  <a:tcPr marL="31246" marR="31246" marT="15623" marB="15623" anchor="ctr"/>
                </a:tc>
                <a:extLst>
                  <a:ext uri="{0D108BD9-81ED-4DB2-BD59-A6C34878D82A}">
                    <a16:rowId xmlns:a16="http://schemas.microsoft.com/office/drawing/2014/main" val="2368873513"/>
                  </a:ext>
                </a:extLst>
              </a:tr>
            </a:tbl>
          </a:graphicData>
        </a:graphic>
      </p:graphicFrame>
    </p:spTree>
    <p:extLst>
      <p:ext uri="{BB962C8B-B14F-4D97-AF65-F5344CB8AC3E}">
        <p14:creationId xmlns:p14="http://schemas.microsoft.com/office/powerpoint/2010/main" val="2578558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pPr algn="l"/>
            <a:r>
              <a:rPr lang="en-US" dirty="0"/>
              <a:t>Installing SQL server</a:t>
            </a:r>
          </a:p>
        </p:txBody>
      </p:sp>
      <p:pic>
        <p:nvPicPr>
          <p:cNvPr id="5" name="عنصر نائب للمحتوى 4"/>
          <p:cNvPicPr>
            <a:picLocks noGrp="1" noChangeAspect="1"/>
          </p:cNvPicPr>
          <p:nvPr>
            <p:ph idx="1"/>
          </p:nvPr>
        </p:nvPicPr>
        <p:blipFill rotWithShape="1">
          <a:blip r:embed="rId2"/>
          <a:srcRect l="11434" t="6866" r="11315" b="16931"/>
          <a:stretch/>
        </p:blipFill>
        <p:spPr>
          <a:xfrm>
            <a:off x="0" y="857250"/>
            <a:ext cx="9269762" cy="5143500"/>
          </a:xfrm>
          <a:prstGeom prst="rect">
            <a:avLst/>
          </a:prstGeom>
        </p:spPr>
      </p:pic>
    </p:spTree>
    <p:extLst>
      <p:ext uri="{BB962C8B-B14F-4D97-AF65-F5344CB8AC3E}">
        <p14:creationId xmlns:p14="http://schemas.microsoft.com/office/powerpoint/2010/main" val="1486307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en-US"/>
          </a:p>
        </p:txBody>
      </p:sp>
      <p:sp>
        <p:nvSpPr>
          <p:cNvPr id="3" name="عنصر نائب للمحتوى 2"/>
          <p:cNvSpPr>
            <a:spLocks noGrp="1"/>
          </p:cNvSpPr>
          <p:nvPr>
            <p:ph idx="1"/>
          </p:nvPr>
        </p:nvSpPr>
        <p:spPr/>
        <p:txBody>
          <a:bodyPr/>
          <a:lstStyle/>
          <a:p>
            <a:endParaRPr lang="en-US"/>
          </a:p>
        </p:txBody>
      </p:sp>
      <p:pic>
        <p:nvPicPr>
          <p:cNvPr id="4" name="صورة 3"/>
          <p:cNvPicPr>
            <a:picLocks noChangeAspect="1"/>
          </p:cNvPicPr>
          <p:nvPr/>
        </p:nvPicPr>
        <p:blipFill>
          <a:blip r:embed="rId2"/>
          <a:stretch>
            <a:fillRect/>
          </a:stretch>
        </p:blipFill>
        <p:spPr>
          <a:xfrm>
            <a:off x="0" y="857250"/>
            <a:ext cx="9144000" cy="5143500"/>
          </a:xfrm>
          <a:prstGeom prst="rect">
            <a:avLst/>
          </a:prstGeom>
        </p:spPr>
      </p:pic>
      <p:sp>
        <p:nvSpPr>
          <p:cNvPr id="5" name="شكل بيضاوي 4"/>
          <p:cNvSpPr/>
          <p:nvPr/>
        </p:nvSpPr>
        <p:spPr>
          <a:xfrm>
            <a:off x="83127" y="1411432"/>
            <a:ext cx="678873" cy="214745"/>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56694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en-US"/>
          </a:p>
        </p:txBody>
      </p:sp>
      <p:sp>
        <p:nvSpPr>
          <p:cNvPr id="3" name="عنصر نائب للمحتوى 2"/>
          <p:cNvSpPr>
            <a:spLocks noGrp="1"/>
          </p:cNvSpPr>
          <p:nvPr>
            <p:ph idx="1"/>
          </p:nvPr>
        </p:nvSpPr>
        <p:spPr/>
        <p:txBody>
          <a:bodyPr/>
          <a:lstStyle/>
          <a:p>
            <a:endParaRPr lang="en-US"/>
          </a:p>
        </p:txBody>
      </p:sp>
      <p:pic>
        <p:nvPicPr>
          <p:cNvPr id="4" name="صورة 3"/>
          <p:cNvPicPr>
            <a:picLocks noChangeAspect="1"/>
          </p:cNvPicPr>
          <p:nvPr/>
        </p:nvPicPr>
        <p:blipFill>
          <a:blip r:embed="rId2"/>
          <a:stretch>
            <a:fillRect/>
          </a:stretch>
        </p:blipFill>
        <p:spPr>
          <a:xfrm>
            <a:off x="0" y="857250"/>
            <a:ext cx="10160000" cy="5715000"/>
          </a:xfrm>
          <a:prstGeom prst="rect">
            <a:avLst/>
          </a:prstGeom>
        </p:spPr>
      </p:pic>
    </p:spTree>
    <p:extLst>
      <p:ext uri="{BB962C8B-B14F-4D97-AF65-F5344CB8AC3E}">
        <p14:creationId xmlns:p14="http://schemas.microsoft.com/office/powerpoint/2010/main" val="61918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en-US"/>
          </a:p>
        </p:txBody>
      </p:sp>
      <p:sp>
        <p:nvSpPr>
          <p:cNvPr id="3" name="عنصر نائب للمحتوى 2"/>
          <p:cNvSpPr>
            <a:spLocks noGrp="1"/>
          </p:cNvSpPr>
          <p:nvPr>
            <p:ph idx="1"/>
          </p:nvPr>
        </p:nvSpPr>
        <p:spPr/>
        <p:txBody>
          <a:bodyPr/>
          <a:lstStyle/>
          <a:p>
            <a:endParaRPr lang="en-US"/>
          </a:p>
        </p:txBody>
      </p:sp>
      <p:pic>
        <p:nvPicPr>
          <p:cNvPr id="4" name="صورة 3"/>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21438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79269" y="1463040"/>
            <a:ext cx="8007532" cy="4362994"/>
          </a:xfrm>
        </p:spPr>
        <p:txBody>
          <a:bodyPr/>
          <a:lstStyle/>
          <a:p>
            <a:pPr algn="just"/>
            <a:r>
              <a:rPr lang="en-US" sz="2200" dirty="0"/>
              <a:t>This course will cover real time database administration tasks using SQL Server. </a:t>
            </a:r>
          </a:p>
          <a:p>
            <a:pPr algn="just"/>
            <a:r>
              <a:rPr lang="en-US" sz="2200" dirty="0"/>
              <a:t>This course provides students with sound knowledge in the following: installation, configure and support databases, managing storage, setting up user accounts, assigning permissions, securing databases, backing up and restoring databases, tuning the performance of database and performing other administrative tasks. This course will cover theory (concepts) and practical (lab sessions). The pre-requisite for this course is Database Systems Design.</a:t>
            </a:r>
          </a:p>
        </p:txBody>
      </p:sp>
      <p:sp>
        <p:nvSpPr>
          <p:cNvPr id="3" name="Title 2"/>
          <p:cNvSpPr>
            <a:spLocks noGrp="1"/>
          </p:cNvSpPr>
          <p:nvPr>
            <p:ph type="title"/>
          </p:nvPr>
        </p:nvSpPr>
        <p:spPr>
          <a:xfrm>
            <a:off x="457201" y="462235"/>
            <a:ext cx="8229600" cy="576262"/>
          </a:xfrm>
          <a:solidFill>
            <a:schemeClr val="bg1"/>
          </a:solidFill>
        </p:spPr>
        <p:txBody>
          <a:bodyPr/>
          <a:lstStyle/>
          <a:p>
            <a:pPr algn="l"/>
            <a:r>
              <a:rPr lang="en-US" dirty="0"/>
              <a:t>Course Description</a:t>
            </a:r>
          </a:p>
        </p:txBody>
      </p:sp>
    </p:spTree>
    <p:extLst>
      <p:ext uri="{BB962C8B-B14F-4D97-AF65-F5344CB8AC3E}">
        <p14:creationId xmlns:p14="http://schemas.microsoft.com/office/powerpoint/2010/main" val="4015940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en-US"/>
          </a:p>
        </p:txBody>
      </p:sp>
      <p:sp>
        <p:nvSpPr>
          <p:cNvPr id="3" name="عنصر نائب للمحتوى 2"/>
          <p:cNvSpPr>
            <a:spLocks noGrp="1"/>
          </p:cNvSpPr>
          <p:nvPr>
            <p:ph idx="1"/>
          </p:nvPr>
        </p:nvSpPr>
        <p:spPr/>
        <p:txBody>
          <a:bodyPr/>
          <a:lstStyle/>
          <a:p>
            <a:endParaRPr lang="en-US"/>
          </a:p>
        </p:txBody>
      </p:sp>
      <p:pic>
        <p:nvPicPr>
          <p:cNvPr id="4" name="صورة 3"/>
          <p:cNvPicPr>
            <a:picLocks noChangeAspect="1"/>
          </p:cNvPicPr>
          <p:nvPr/>
        </p:nvPicPr>
        <p:blipFill>
          <a:blip r:embed="rId2"/>
          <a:stretch>
            <a:fillRect/>
          </a:stretch>
        </p:blipFill>
        <p:spPr>
          <a:xfrm>
            <a:off x="0" y="857250"/>
            <a:ext cx="9144000" cy="5143500"/>
          </a:xfrm>
          <a:prstGeom prst="rect">
            <a:avLst/>
          </a:prstGeom>
        </p:spPr>
      </p:pic>
      <p:sp>
        <p:nvSpPr>
          <p:cNvPr id="5" name="مستطيل مستدير الزوايا 4"/>
          <p:cNvSpPr/>
          <p:nvPr/>
        </p:nvSpPr>
        <p:spPr>
          <a:xfrm>
            <a:off x="0" y="3543300"/>
            <a:ext cx="1333500" cy="314325"/>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69865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en-US"/>
          </a:p>
        </p:txBody>
      </p:sp>
      <p:sp>
        <p:nvSpPr>
          <p:cNvPr id="3" name="عنصر نائب للمحتوى 2"/>
          <p:cNvSpPr>
            <a:spLocks noGrp="1"/>
          </p:cNvSpPr>
          <p:nvPr>
            <p:ph idx="1"/>
          </p:nvPr>
        </p:nvSpPr>
        <p:spPr/>
        <p:txBody>
          <a:bodyPr/>
          <a:lstStyle/>
          <a:p>
            <a:endParaRPr lang="en-US"/>
          </a:p>
        </p:txBody>
      </p:sp>
      <p:pic>
        <p:nvPicPr>
          <p:cNvPr id="4" name="صورة 3"/>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618107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en-US"/>
          </a:p>
        </p:txBody>
      </p:sp>
      <p:sp>
        <p:nvSpPr>
          <p:cNvPr id="3" name="عنصر نائب للمحتوى 2"/>
          <p:cNvSpPr>
            <a:spLocks noGrp="1"/>
          </p:cNvSpPr>
          <p:nvPr>
            <p:ph idx="1"/>
          </p:nvPr>
        </p:nvSpPr>
        <p:spPr/>
        <p:txBody>
          <a:bodyPr/>
          <a:lstStyle/>
          <a:p>
            <a:endParaRPr lang="en-US"/>
          </a:p>
        </p:txBody>
      </p:sp>
      <p:pic>
        <p:nvPicPr>
          <p:cNvPr id="4" name="صورة 3"/>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542943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en-US"/>
          </a:p>
        </p:txBody>
      </p:sp>
      <p:sp>
        <p:nvSpPr>
          <p:cNvPr id="3" name="عنصر نائب للمحتوى 2"/>
          <p:cNvSpPr>
            <a:spLocks noGrp="1"/>
          </p:cNvSpPr>
          <p:nvPr>
            <p:ph idx="1"/>
          </p:nvPr>
        </p:nvSpPr>
        <p:spPr/>
        <p:txBody>
          <a:bodyPr/>
          <a:lstStyle/>
          <a:p>
            <a:endParaRPr lang="en-US"/>
          </a:p>
        </p:txBody>
      </p:sp>
      <p:pic>
        <p:nvPicPr>
          <p:cNvPr id="4" name="صورة 3"/>
          <p:cNvPicPr>
            <a:picLocks noChangeAspect="1"/>
          </p:cNvPicPr>
          <p:nvPr/>
        </p:nvPicPr>
        <p:blipFill>
          <a:blip r:embed="rId2"/>
          <a:stretch>
            <a:fillRect/>
          </a:stretch>
        </p:blipFill>
        <p:spPr>
          <a:xfrm>
            <a:off x="0" y="857250"/>
            <a:ext cx="9144000" cy="5143500"/>
          </a:xfrm>
          <a:prstGeom prst="rect">
            <a:avLst/>
          </a:prstGeom>
        </p:spPr>
      </p:pic>
      <p:sp>
        <p:nvSpPr>
          <p:cNvPr id="5" name="مستطيل مستدير الزوايا 4"/>
          <p:cNvSpPr/>
          <p:nvPr/>
        </p:nvSpPr>
        <p:spPr>
          <a:xfrm>
            <a:off x="0" y="3543300"/>
            <a:ext cx="1333500" cy="200025"/>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73219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en-US"/>
          </a:p>
        </p:txBody>
      </p:sp>
      <p:pic>
        <p:nvPicPr>
          <p:cNvPr id="4" name="عنصر نائب للمحتوى 3"/>
          <p:cNvPicPr>
            <a:picLocks noGrp="1" noChangeAspect="1"/>
          </p:cNvPicPr>
          <p:nvPr>
            <p:ph idx="1"/>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624282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en-US"/>
          </a:p>
        </p:txBody>
      </p:sp>
      <p:pic>
        <p:nvPicPr>
          <p:cNvPr id="4" name="عنصر نائب للمحتوى 3"/>
          <p:cNvPicPr>
            <a:picLocks noGrp="1" noChangeAspect="1"/>
          </p:cNvPicPr>
          <p:nvPr>
            <p:ph idx="1"/>
          </p:nvPr>
        </p:nvPicPr>
        <p:blipFill>
          <a:blip r:embed="rId2"/>
          <a:stretch>
            <a:fillRect/>
          </a:stretch>
        </p:blipFill>
        <p:spPr>
          <a:xfrm>
            <a:off x="0" y="857250"/>
            <a:ext cx="9144000" cy="5143500"/>
          </a:xfrm>
          <a:prstGeom prst="rect">
            <a:avLst/>
          </a:prstGeom>
        </p:spPr>
      </p:pic>
      <p:sp>
        <p:nvSpPr>
          <p:cNvPr id="6" name="مستطيل مستدير الزوايا 5"/>
          <p:cNvSpPr/>
          <p:nvPr/>
        </p:nvSpPr>
        <p:spPr>
          <a:xfrm>
            <a:off x="5029200" y="2025253"/>
            <a:ext cx="942975" cy="1394222"/>
          </a:xfrm>
          <a:prstGeom prst="roundRect">
            <a:avLst/>
          </a:prstGeom>
          <a:noFill/>
          <a:ln w="571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65332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FB5CD-E790-9685-1775-EB1EA562337A}"/>
              </a:ext>
            </a:extLst>
          </p:cNvPr>
          <p:cNvSpPr>
            <a:spLocks noGrp="1"/>
          </p:cNvSpPr>
          <p:nvPr>
            <p:ph type="title"/>
          </p:nvPr>
        </p:nvSpPr>
        <p:spPr/>
        <p:txBody>
          <a:bodyPr/>
          <a:lstStyle/>
          <a:p>
            <a:r>
              <a:rPr lang="en-US" b="0" i="0" dirty="0">
                <a:solidFill>
                  <a:srgbClr val="000000"/>
                </a:solidFill>
                <a:effectLst/>
                <a:latin typeface="-apple-system"/>
              </a:rPr>
              <a:t>SQL Server instance</a:t>
            </a:r>
            <a:endParaRPr lang="en-US" dirty="0"/>
          </a:p>
        </p:txBody>
      </p:sp>
      <p:sp>
        <p:nvSpPr>
          <p:cNvPr id="3" name="Content Placeholder 2">
            <a:extLst>
              <a:ext uri="{FF2B5EF4-FFF2-40B4-BE49-F238E27FC236}">
                <a16:creationId xmlns:a16="http://schemas.microsoft.com/office/drawing/2014/main" id="{A64F8DF3-1E33-99F5-725A-D81D775FA946}"/>
              </a:ext>
            </a:extLst>
          </p:cNvPr>
          <p:cNvSpPr>
            <a:spLocks noGrp="1"/>
          </p:cNvSpPr>
          <p:nvPr>
            <p:ph idx="1"/>
          </p:nvPr>
        </p:nvSpPr>
        <p:spPr>
          <a:xfrm>
            <a:off x="601733" y="1015124"/>
            <a:ext cx="8229600" cy="4530725"/>
          </a:xfrm>
        </p:spPr>
        <p:txBody>
          <a:bodyPr/>
          <a:lstStyle/>
          <a:p>
            <a:pPr algn="l"/>
            <a:r>
              <a:rPr lang="en-US" sz="2800" b="0" i="0" dirty="0">
                <a:solidFill>
                  <a:srgbClr val="000000"/>
                </a:solidFill>
                <a:effectLst/>
                <a:latin typeface="-apple-system"/>
              </a:rPr>
              <a:t>A SQL Server instance refers to a running installation of Microsoft SQL Server on a server or a computer. It represents a distinct and independent copy of the SQL Server software that can host multiple databases.</a:t>
            </a:r>
          </a:p>
          <a:p>
            <a:endParaRPr lang="en-US" sz="2800" dirty="0"/>
          </a:p>
        </p:txBody>
      </p:sp>
    </p:spTree>
    <p:extLst>
      <p:ext uri="{BB962C8B-B14F-4D97-AF65-F5344CB8AC3E}">
        <p14:creationId xmlns:p14="http://schemas.microsoft.com/office/powerpoint/2010/main" val="2384365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4F8DF3-1E33-99F5-725A-D81D775FA946}"/>
              </a:ext>
            </a:extLst>
          </p:cNvPr>
          <p:cNvSpPr>
            <a:spLocks noGrp="1"/>
          </p:cNvSpPr>
          <p:nvPr>
            <p:ph idx="1"/>
          </p:nvPr>
        </p:nvSpPr>
        <p:spPr>
          <a:xfrm>
            <a:off x="365077" y="249237"/>
            <a:ext cx="8413846" cy="4530725"/>
          </a:xfrm>
          <a:solidFill>
            <a:schemeClr val="bg1"/>
          </a:solidFill>
        </p:spPr>
        <p:txBody>
          <a:bodyPr/>
          <a:lstStyle/>
          <a:p>
            <a:pPr algn="just"/>
            <a:r>
              <a:rPr lang="en-US" sz="2100" b="0" i="0" dirty="0">
                <a:solidFill>
                  <a:srgbClr val="000000"/>
                </a:solidFill>
                <a:effectLst/>
                <a:latin typeface="-apple-system"/>
              </a:rPr>
              <a:t>Here are a few key points about SQL Server instances:</a:t>
            </a:r>
          </a:p>
          <a:p>
            <a:pPr algn="just">
              <a:buFont typeface="+mj-lt"/>
              <a:buAutoNum type="arabicPeriod"/>
            </a:pPr>
            <a:r>
              <a:rPr lang="en-US" sz="2100" b="1" i="0" dirty="0">
                <a:solidFill>
                  <a:srgbClr val="FF0000"/>
                </a:solidFill>
                <a:effectLst/>
                <a:latin typeface="-apple-system"/>
              </a:rPr>
              <a:t>Multiple Instances</a:t>
            </a:r>
            <a:r>
              <a:rPr lang="en-US" sz="2100" b="0" i="0" dirty="0">
                <a:solidFill>
                  <a:srgbClr val="000000"/>
                </a:solidFill>
                <a:effectLst/>
                <a:latin typeface="-apple-system"/>
              </a:rPr>
              <a:t>: A server or computer can have multiple instances of SQL Server installed. Each instance operates independently, with its own set of databases, configurations, and resources.</a:t>
            </a:r>
          </a:p>
          <a:p>
            <a:pPr algn="just">
              <a:buFont typeface="+mj-lt"/>
              <a:buAutoNum type="arabicPeriod"/>
            </a:pPr>
            <a:r>
              <a:rPr lang="en-US" sz="2100" b="1" i="0" dirty="0">
                <a:solidFill>
                  <a:srgbClr val="FF0000"/>
                </a:solidFill>
                <a:effectLst/>
                <a:latin typeface="-apple-system"/>
              </a:rPr>
              <a:t>Instance Names</a:t>
            </a:r>
            <a:r>
              <a:rPr lang="en-US" sz="2100" b="0" i="0" dirty="0">
                <a:solidFill>
                  <a:srgbClr val="000000"/>
                </a:solidFill>
                <a:effectLst/>
                <a:latin typeface="-apple-system"/>
              </a:rPr>
              <a:t>: Each SQL Server instance is identified by a unique name, known as the instance name. The instance name is used to connect to and manage a specific SQL Server instance. By default, the default instance is named "</a:t>
            </a:r>
            <a:r>
              <a:rPr lang="en-US" sz="2100" b="0" i="0" dirty="0">
                <a:solidFill>
                  <a:srgbClr val="FF0000"/>
                </a:solidFill>
                <a:effectLst/>
                <a:latin typeface="-apple-system"/>
              </a:rPr>
              <a:t>MSSQLSERVER</a:t>
            </a:r>
            <a:r>
              <a:rPr lang="en-US" sz="2100" b="0" i="0" dirty="0">
                <a:solidFill>
                  <a:srgbClr val="000000"/>
                </a:solidFill>
                <a:effectLst/>
                <a:latin typeface="-apple-system"/>
              </a:rPr>
              <a:t>," but named instances can have custom names.</a:t>
            </a:r>
          </a:p>
          <a:p>
            <a:pPr algn="just">
              <a:buFont typeface="+mj-lt"/>
              <a:buAutoNum type="arabicPeriod"/>
            </a:pPr>
            <a:r>
              <a:rPr lang="en-US" sz="2100" b="1" i="0" dirty="0">
                <a:solidFill>
                  <a:srgbClr val="FF0000"/>
                </a:solidFill>
                <a:effectLst/>
                <a:latin typeface="-apple-system"/>
              </a:rPr>
              <a:t>Port Numbers</a:t>
            </a:r>
            <a:r>
              <a:rPr lang="en-US" sz="2100" b="0" i="0" dirty="0">
                <a:solidFill>
                  <a:srgbClr val="000000"/>
                </a:solidFill>
                <a:effectLst/>
                <a:latin typeface="-apple-system"/>
              </a:rPr>
              <a:t>: SQL Server instances listen on specific port numbers to communicate with client applications. The default instance listens on port 1433, while named instances use dynamic port assignment or specified port numbers.</a:t>
            </a:r>
          </a:p>
          <a:p>
            <a:pPr algn="just">
              <a:buFont typeface="+mj-lt"/>
              <a:buAutoNum type="arabicPeriod"/>
            </a:pPr>
            <a:r>
              <a:rPr lang="en-US" sz="2100" b="1" i="0" dirty="0">
                <a:solidFill>
                  <a:srgbClr val="FF0000"/>
                </a:solidFill>
                <a:effectLst/>
                <a:latin typeface="-apple-system"/>
              </a:rPr>
              <a:t>Resource Allocation</a:t>
            </a:r>
            <a:r>
              <a:rPr lang="en-US" sz="2100" b="0" i="0" dirty="0">
                <a:solidFill>
                  <a:srgbClr val="000000"/>
                </a:solidFill>
                <a:effectLst/>
                <a:latin typeface="-apple-system"/>
              </a:rPr>
              <a:t>: Each SQL Server instance has its own allocated resources, such as memory, CPU, and disk space. </a:t>
            </a:r>
          </a:p>
          <a:p>
            <a:pPr algn="just">
              <a:buFont typeface="+mj-lt"/>
              <a:buAutoNum type="arabicPeriod"/>
            </a:pPr>
            <a:r>
              <a:rPr lang="en-US" sz="2100" b="1" i="0" dirty="0">
                <a:solidFill>
                  <a:srgbClr val="FF0000"/>
                </a:solidFill>
                <a:effectLst/>
                <a:latin typeface="-apple-system"/>
              </a:rPr>
              <a:t>Service Control</a:t>
            </a:r>
            <a:r>
              <a:rPr lang="en-US" sz="2100" b="0" i="0" dirty="0">
                <a:solidFill>
                  <a:srgbClr val="000000"/>
                </a:solidFill>
                <a:effectLst/>
                <a:latin typeface="-apple-system"/>
              </a:rPr>
              <a:t>: SQL Server instances run as Windows services, which can be started, stopped, and configured independently. This allows individual control and management of each instance's service.</a:t>
            </a:r>
          </a:p>
        </p:txBody>
      </p:sp>
    </p:spTree>
    <p:extLst>
      <p:ext uri="{BB962C8B-B14F-4D97-AF65-F5344CB8AC3E}">
        <p14:creationId xmlns:p14="http://schemas.microsoft.com/office/powerpoint/2010/main" val="37459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79268" y="1463040"/>
            <a:ext cx="8125097" cy="4362994"/>
          </a:xfrm>
        </p:spPr>
        <p:txBody>
          <a:bodyPr/>
          <a:lstStyle/>
          <a:p>
            <a:pPr lvl="0" algn="just"/>
            <a:r>
              <a:rPr lang="en-US" sz="2200" dirty="0"/>
              <a:t>Make students understand the concept &amp; architecture of modern database and the key role of a database administrator</a:t>
            </a:r>
          </a:p>
          <a:p>
            <a:pPr lvl="0" algn="just"/>
            <a:r>
              <a:rPr lang="en-US" sz="2200" dirty="0"/>
              <a:t>Provide skills to plan and manage for a commercial database software</a:t>
            </a:r>
          </a:p>
          <a:p>
            <a:pPr lvl="0" algn="just"/>
            <a:r>
              <a:rPr lang="en-US" sz="2200" dirty="0"/>
              <a:t>Train students to apply backup and recovery tasks</a:t>
            </a:r>
          </a:p>
          <a:p>
            <a:pPr lvl="0" algn="just"/>
            <a:r>
              <a:rPr lang="en-US" sz="2200" dirty="0"/>
              <a:t>Train students to automate administrative tasks monitor and optimize performance</a:t>
            </a:r>
          </a:p>
          <a:p>
            <a:pPr lvl="0" algn="just"/>
            <a:r>
              <a:rPr lang="en-US" sz="2200" dirty="0"/>
              <a:t>Provide students with troubleshooting skills</a:t>
            </a:r>
          </a:p>
        </p:txBody>
      </p:sp>
      <p:sp>
        <p:nvSpPr>
          <p:cNvPr id="3" name="Title 2"/>
          <p:cNvSpPr>
            <a:spLocks noGrp="1"/>
          </p:cNvSpPr>
          <p:nvPr>
            <p:ph type="title"/>
          </p:nvPr>
        </p:nvSpPr>
        <p:spPr>
          <a:xfrm>
            <a:off x="457201" y="462235"/>
            <a:ext cx="8229600" cy="576262"/>
          </a:xfrm>
          <a:solidFill>
            <a:schemeClr val="bg1"/>
          </a:solidFill>
        </p:spPr>
        <p:txBody>
          <a:bodyPr/>
          <a:lstStyle/>
          <a:p>
            <a:pPr algn="l"/>
            <a:r>
              <a:rPr lang="en-US" dirty="0"/>
              <a:t>Course Objective</a:t>
            </a:r>
          </a:p>
        </p:txBody>
      </p:sp>
    </p:spTree>
    <p:extLst>
      <p:ext uri="{BB962C8B-B14F-4D97-AF65-F5344CB8AC3E}">
        <p14:creationId xmlns:p14="http://schemas.microsoft.com/office/powerpoint/2010/main" val="219665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8255" y="1181237"/>
            <a:ext cx="8128545" cy="4530725"/>
          </a:xfrm>
        </p:spPr>
        <p:txBody>
          <a:bodyPr/>
          <a:lstStyle/>
          <a:p>
            <a:pPr algn="just"/>
            <a:r>
              <a:rPr lang="en-US" sz="2400" dirty="0"/>
              <a:t>Microsoft SQL Server is a relational database management system (RDBMS), part of the Microsoft Enterprise Library. </a:t>
            </a:r>
          </a:p>
          <a:p>
            <a:pPr algn="just"/>
            <a:r>
              <a:rPr lang="en-US" sz="2400" dirty="0"/>
              <a:t>It was initially developed by Microsoft in 1989. </a:t>
            </a:r>
          </a:p>
          <a:p>
            <a:pPr algn="just"/>
            <a:r>
              <a:rPr lang="en-US" sz="2400" dirty="0"/>
              <a:t>The system is designed to manage and store data. </a:t>
            </a:r>
          </a:p>
          <a:p>
            <a:pPr algn="just"/>
            <a:r>
              <a:rPr lang="en-US" sz="2400" dirty="0"/>
              <a:t>Like other Relational Database Management Software, SQL Server is based on SQL, a programming language for accessing and manipulating relational databases.</a:t>
            </a:r>
          </a:p>
        </p:txBody>
      </p:sp>
      <p:sp>
        <p:nvSpPr>
          <p:cNvPr id="3" name="Title 2"/>
          <p:cNvSpPr>
            <a:spLocks noGrp="1"/>
          </p:cNvSpPr>
          <p:nvPr>
            <p:ph type="title"/>
          </p:nvPr>
        </p:nvSpPr>
        <p:spPr/>
        <p:txBody>
          <a:bodyPr/>
          <a:lstStyle/>
          <a:p>
            <a:r>
              <a:rPr lang="en-US" dirty="0"/>
              <a:t>What is SQL Server?</a:t>
            </a:r>
          </a:p>
        </p:txBody>
      </p:sp>
    </p:spTree>
    <p:extLst>
      <p:ext uri="{BB962C8B-B14F-4D97-AF65-F5344CB8AC3E}">
        <p14:creationId xmlns:p14="http://schemas.microsoft.com/office/powerpoint/2010/main" val="145263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8255" y="1181237"/>
            <a:ext cx="8128545" cy="4530725"/>
          </a:xfrm>
        </p:spPr>
        <p:txBody>
          <a:bodyPr/>
          <a:lstStyle/>
          <a:p>
            <a:pPr algn="just"/>
            <a:r>
              <a:rPr lang="en-US" sz="2400" dirty="0"/>
              <a:t>SQL Server runs on various operating systems, including Linux, Windows, and UNIX. </a:t>
            </a:r>
          </a:p>
          <a:p>
            <a:pPr algn="just"/>
            <a:r>
              <a:rPr lang="en-US" sz="2400" dirty="0"/>
              <a:t>You can also run it on Azure.</a:t>
            </a:r>
          </a:p>
          <a:p>
            <a:pPr lvl="1" algn="just"/>
            <a:r>
              <a:rPr lang="en-US" sz="2400" dirty="0"/>
              <a:t>Azure is </a:t>
            </a:r>
            <a:r>
              <a:rPr lang="en-US" sz="2400" b="1" dirty="0"/>
              <a:t>a public cloud computing platform</a:t>
            </a:r>
          </a:p>
          <a:p>
            <a:pPr algn="just"/>
            <a:r>
              <a:rPr lang="en-US" sz="2400" dirty="0"/>
              <a:t>It is both GUI and command based software.</a:t>
            </a:r>
          </a:p>
          <a:p>
            <a:pPr algn="just"/>
            <a:endParaRPr lang="en-US" sz="2400" dirty="0"/>
          </a:p>
        </p:txBody>
      </p:sp>
      <p:sp>
        <p:nvSpPr>
          <p:cNvPr id="3" name="Title 2"/>
          <p:cNvSpPr>
            <a:spLocks noGrp="1"/>
          </p:cNvSpPr>
          <p:nvPr>
            <p:ph type="title"/>
          </p:nvPr>
        </p:nvSpPr>
        <p:spPr/>
        <p:txBody>
          <a:bodyPr/>
          <a:lstStyle/>
          <a:p>
            <a:r>
              <a:rPr lang="en-US" dirty="0"/>
              <a:t>What is SQL Server?</a:t>
            </a:r>
          </a:p>
        </p:txBody>
      </p:sp>
    </p:spTree>
    <p:extLst>
      <p:ext uri="{BB962C8B-B14F-4D97-AF65-F5344CB8AC3E}">
        <p14:creationId xmlns:p14="http://schemas.microsoft.com/office/powerpoint/2010/main" val="2841538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SQL Server</a:t>
            </a:r>
            <a:r>
              <a:rPr lang="en-US" b="0" dirty="0"/>
              <a:t> </a:t>
            </a:r>
            <a:r>
              <a:rPr lang="en-US" dirty="0"/>
              <a:t>Version History</a:t>
            </a:r>
            <a:endParaRPr lang="en-US" b="0" dirty="0"/>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3862613117"/>
              </p:ext>
            </p:extLst>
          </p:nvPr>
        </p:nvGraphicFramePr>
        <p:xfrm>
          <a:off x="1564094" y="1246550"/>
          <a:ext cx="5583382" cy="4374240"/>
        </p:xfrm>
        <a:graphic>
          <a:graphicData uri="http://schemas.openxmlformats.org/drawingml/2006/table">
            <a:tbl>
              <a:tblPr>
                <a:tableStyleId>{BC89EF96-8CEA-46FF-86C4-4CE0E7609802}</a:tableStyleId>
              </a:tblPr>
              <a:tblGrid>
                <a:gridCol w="3131128">
                  <a:extLst>
                    <a:ext uri="{9D8B030D-6E8A-4147-A177-3AD203B41FA5}">
                      <a16:colId xmlns:a16="http://schemas.microsoft.com/office/drawing/2014/main" val="546316977"/>
                    </a:ext>
                  </a:extLst>
                </a:gridCol>
                <a:gridCol w="2452254">
                  <a:extLst>
                    <a:ext uri="{9D8B030D-6E8A-4147-A177-3AD203B41FA5}">
                      <a16:colId xmlns:a16="http://schemas.microsoft.com/office/drawing/2014/main" val="240240272"/>
                    </a:ext>
                  </a:extLst>
                </a:gridCol>
              </a:tblGrid>
              <a:tr h="570719">
                <a:tc>
                  <a:txBody>
                    <a:bodyPr/>
                    <a:lstStyle/>
                    <a:p>
                      <a:pPr algn="ctr" fontAlgn="b"/>
                      <a:r>
                        <a:rPr lang="en-US" b="1" dirty="0"/>
                        <a:t>Product</a:t>
                      </a:r>
                    </a:p>
                  </a:txBody>
                  <a:tcPr marL="65600" marR="65600" marT="49200" marB="49200" anchor="ctr">
                    <a:solidFill>
                      <a:srgbClr val="CCECFF"/>
                    </a:solidFill>
                  </a:tcPr>
                </a:tc>
                <a:tc>
                  <a:txBody>
                    <a:bodyPr/>
                    <a:lstStyle/>
                    <a:p>
                      <a:pPr algn="ctr" fontAlgn="b"/>
                      <a:r>
                        <a:rPr lang="en-US" b="1" dirty="0"/>
                        <a:t>Compatibility Level Value</a:t>
                      </a:r>
                    </a:p>
                  </a:txBody>
                  <a:tcPr marL="65600" marR="65600" marT="49200" marB="49200" anchor="ctr">
                    <a:solidFill>
                      <a:srgbClr val="CCECFF"/>
                    </a:solidFill>
                  </a:tcPr>
                </a:tc>
                <a:extLst>
                  <a:ext uri="{0D108BD9-81ED-4DB2-BD59-A6C34878D82A}">
                    <a16:rowId xmlns:a16="http://schemas.microsoft.com/office/drawing/2014/main" val="1669181090"/>
                  </a:ext>
                </a:extLst>
              </a:tr>
              <a:tr h="334559">
                <a:tc>
                  <a:txBody>
                    <a:bodyPr/>
                    <a:lstStyle/>
                    <a:p>
                      <a:pPr algn="ctr" fontAlgn="t"/>
                      <a:r>
                        <a:rPr lang="en-US" sz="1800" b="1" kern="1200" dirty="0">
                          <a:solidFill>
                            <a:schemeClr val="tx1"/>
                          </a:solidFill>
                          <a:latin typeface="+mn-lt"/>
                          <a:ea typeface="+mn-ea"/>
                          <a:cs typeface="+mn-cs"/>
                        </a:rPr>
                        <a:t>SQL Server 1.0 (1989)</a:t>
                      </a:r>
                    </a:p>
                  </a:txBody>
                  <a:tcPr marL="65600" marR="65600" marT="49200" marB="49200"/>
                </a:tc>
                <a:tc>
                  <a:txBody>
                    <a:bodyPr/>
                    <a:lstStyle/>
                    <a:p>
                      <a:pPr algn="ctr" fontAlgn="t"/>
                      <a:r>
                        <a:rPr lang="en-US" b="1" dirty="0"/>
                        <a:t>-</a:t>
                      </a:r>
                    </a:p>
                  </a:txBody>
                  <a:tcPr marL="65600" marR="65600" marT="49200" marB="49200"/>
                </a:tc>
                <a:extLst>
                  <a:ext uri="{0D108BD9-81ED-4DB2-BD59-A6C34878D82A}">
                    <a16:rowId xmlns:a16="http://schemas.microsoft.com/office/drawing/2014/main" val="3711221162"/>
                  </a:ext>
                </a:extLst>
              </a:tr>
              <a:tr h="334559">
                <a:tc>
                  <a:txBody>
                    <a:bodyPr/>
                    <a:lstStyle/>
                    <a:p>
                      <a:pPr algn="ctr" fontAlgn="t"/>
                      <a:r>
                        <a:rPr lang="en-US" b="1" dirty="0"/>
                        <a:t>…</a:t>
                      </a:r>
                    </a:p>
                  </a:txBody>
                  <a:tcPr marL="65600" marR="65600" marT="49200" marB="49200"/>
                </a:tc>
                <a:tc>
                  <a:txBody>
                    <a:bodyPr/>
                    <a:lstStyle/>
                    <a:p>
                      <a:pPr algn="ctr" fontAlgn="t"/>
                      <a:r>
                        <a:rPr lang="en-US" b="1" dirty="0"/>
                        <a:t>…</a:t>
                      </a:r>
                    </a:p>
                  </a:txBody>
                  <a:tcPr marL="65600" marR="65600" marT="49200" marB="49200"/>
                </a:tc>
                <a:extLst>
                  <a:ext uri="{0D108BD9-81ED-4DB2-BD59-A6C34878D82A}">
                    <a16:rowId xmlns:a16="http://schemas.microsoft.com/office/drawing/2014/main" val="59418674"/>
                  </a:ext>
                </a:extLst>
              </a:tr>
              <a:tr h="334559">
                <a:tc>
                  <a:txBody>
                    <a:bodyPr/>
                    <a:lstStyle/>
                    <a:p>
                      <a:pPr algn="ctr" fontAlgn="t"/>
                      <a:r>
                        <a:rPr lang="en-US" b="1" dirty="0"/>
                        <a:t>SQL Server 2005 (9.x)</a:t>
                      </a:r>
                    </a:p>
                  </a:txBody>
                  <a:tcPr marL="65600" marR="65600" marT="49200" marB="49200"/>
                </a:tc>
                <a:tc>
                  <a:txBody>
                    <a:bodyPr/>
                    <a:lstStyle/>
                    <a:p>
                      <a:pPr algn="ctr" fontAlgn="t"/>
                      <a:r>
                        <a:rPr lang="en-US" b="1" dirty="0"/>
                        <a:t>90</a:t>
                      </a:r>
                    </a:p>
                  </a:txBody>
                  <a:tcPr marL="65600" marR="65600" marT="49200" marB="49200"/>
                </a:tc>
                <a:extLst>
                  <a:ext uri="{0D108BD9-81ED-4DB2-BD59-A6C34878D82A}">
                    <a16:rowId xmlns:a16="http://schemas.microsoft.com/office/drawing/2014/main" val="30693949"/>
                  </a:ext>
                </a:extLst>
              </a:tr>
              <a:tr h="334559">
                <a:tc>
                  <a:txBody>
                    <a:bodyPr/>
                    <a:lstStyle/>
                    <a:p>
                      <a:pPr algn="ctr" fontAlgn="t"/>
                      <a:r>
                        <a:rPr lang="en-US" b="1" dirty="0"/>
                        <a:t>SQL Server 2008</a:t>
                      </a:r>
                    </a:p>
                  </a:txBody>
                  <a:tcPr marL="65600" marR="65600" marT="49200" marB="49200"/>
                </a:tc>
                <a:tc>
                  <a:txBody>
                    <a:bodyPr/>
                    <a:lstStyle/>
                    <a:p>
                      <a:pPr algn="ctr" fontAlgn="t"/>
                      <a:r>
                        <a:rPr lang="en-US" b="1" dirty="0"/>
                        <a:t>100</a:t>
                      </a:r>
                    </a:p>
                  </a:txBody>
                  <a:tcPr marL="65600" marR="65600" marT="49200" marB="49200"/>
                </a:tc>
                <a:extLst>
                  <a:ext uri="{0D108BD9-81ED-4DB2-BD59-A6C34878D82A}">
                    <a16:rowId xmlns:a16="http://schemas.microsoft.com/office/drawing/2014/main" val="2628510085"/>
                  </a:ext>
                </a:extLst>
              </a:tr>
              <a:tr h="334559">
                <a:tc>
                  <a:txBody>
                    <a:bodyPr/>
                    <a:lstStyle/>
                    <a:p>
                      <a:pPr algn="ctr" fontAlgn="t"/>
                      <a:r>
                        <a:rPr lang="en-US" b="1" dirty="0"/>
                        <a:t>SQL Server 2012 (11.x)</a:t>
                      </a:r>
                    </a:p>
                  </a:txBody>
                  <a:tcPr marL="65600" marR="65600" marT="49200" marB="49200"/>
                </a:tc>
                <a:tc>
                  <a:txBody>
                    <a:bodyPr/>
                    <a:lstStyle/>
                    <a:p>
                      <a:pPr algn="ctr" fontAlgn="t"/>
                      <a:r>
                        <a:rPr lang="en-US" b="1" dirty="0"/>
                        <a:t>110</a:t>
                      </a:r>
                    </a:p>
                  </a:txBody>
                  <a:tcPr marL="65600" marR="65600" marT="49200" marB="49200"/>
                </a:tc>
                <a:extLst>
                  <a:ext uri="{0D108BD9-81ED-4DB2-BD59-A6C34878D82A}">
                    <a16:rowId xmlns:a16="http://schemas.microsoft.com/office/drawing/2014/main" val="4270469995"/>
                  </a:ext>
                </a:extLst>
              </a:tr>
              <a:tr h="334559">
                <a:tc>
                  <a:txBody>
                    <a:bodyPr/>
                    <a:lstStyle/>
                    <a:p>
                      <a:pPr algn="ctr" fontAlgn="t"/>
                      <a:r>
                        <a:rPr lang="en-US" b="1" dirty="0"/>
                        <a:t>SQL Server 2014 (12.x)</a:t>
                      </a:r>
                    </a:p>
                  </a:txBody>
                  <a:tcPr marL="65600" marR="65600" marT="49200" marB="49200"/>
                </a:tc>
                <a:tc>
                  <a:txBody>
                    <a:bodyPr/>
                    <a:lstStyle/>
                    <a:p>
                      <a:pPr algn="ctr" fontAlgn="t"/>
                      <a:r>
                        <a:rPr lang="en-US" b="1" dirty="0"/>
                        <a:t>120</a:t>
                      </a:r>
                    </a:p>
                  </a:txBody>
                  <a:tcPr marL="65600" marR="65600" marT="49200" marB="49200"/>
                </a:tc>
                <a:extLst>
                  <a:ext uri="{0D108BD9-81ED-4DB2-BD59-A6C34878D82A}">
                    <a16:rowId xmlns:a16="http://schemas.microsoft.com/office/drawing/2014/main" val="2310738573"/>
                  </a:ext>
                </a:extLst>
              </a:tr>
              <a:tr h="334559">
                <a:tc>
                  <a:txBody>
                    <a:bodyPr/>
                    <a:lstStyle/>
                    <a:p>
                      <a:pPr algn="ctr" fontAlgn="t"/>
                      <a:r>
                        <a:rPr lang="en-US" b="1" dirty="0"/>
                        <a:t>SQL Server 2016 (13.x)</a:t>
                      </a:r>
                    </a:p>
                  </a:txBody>
                  <a:tcPr marL="65600" marR="65600" marT="49200" marB="49200"/>
                </a:tc>
                <a:tc>
                  <a:txBody>
                    <a:bodyPr/>
                    <a:lstStyle/>
                    <a:p>
                      <a:pPr algn="ctr" fontAlgn="t"/>
                      <a:r>
                        <a:rPr lang="en-US" b="1" dirty="0"/>
                        <a:t>130</a:t>
                      </a:r>
                    </a:p>
                  </a:txBody>
                  <a:tcPr marL="65600" marR="65600" marT="49200" marB="49200"/>
                </a:tc>
                <a:extLst>
                  <a:ext uri="{0D108BD9-81ED-4DB2-BD59-A6C34878D82A}">
                    <a16:rowId xmlns:a16="http://schemas.microsoft.com/office/drawing/2014/main" val="1477123307"/>
                  </a:ext>
                </a:extLst>
              </a:tr>
              <a:tr h="334559">
                <a:tc>
                  <a:txBody>
                    <a:bodyPr/>
                    <a:lstStyle/>
                    <a:p>
                      <a:pPr algn="ctr" fontAlgn="t"/>
                      <a:r>
                        <a:rPr lang="en-US" b="1" dirty="0"/>
                        <a:t>SQL Server 2017 (14.x)</a:t>
                      </a:r>
                    </a:p>
                  </a:txBody>
                  <a:tcPr marL="65600" marR="65600" marT="49200" marB="49200"/>
                </a:tc>
                <a:tc>
                  <a:txBody>
                    <a:bodyPr/>
                    <a:lstStyle/>
                    <a:p>
                      <a:pPr algn="ctr" fontAlgn="t"/>
                      <a:r>
                        <a:rPr lang="en-US" b="1" dirty="0"/>
                        <a:t>140</a:t>
                      </a:r>
                    </a:p>
                  </a:txBody>
                  <a:tcPr marL="65600" marR="65600" marT="49200" marB="49200"/>
                </a:tc>
                <a:extLst>
                  <a:ext uri="{0D108BD9-81ED-4DB2-BD59-A6C34878D82A}">
                    <a16:rowId xmlns:a16="http://schemas.microsoft.com/office/drawing/2014/main" val="2200410411"/>
                  </a:ext>
                </a:extLst>
              </a:tr>
              <a:tr h="334559">
                <a:tc>
                  <a:txBody>
                    <a:bodyPr/>
                    <a:lstStyle/>
                    <a:p>
                      <a:pPr algn="ctr" fontAlgn="t"/>
                      <a:r>
                        <a:rPr lang="en-US" b="1" dirty="0"/>
                        <a:t>SQL Server 2019 (15.x)</a:t>
                      </a:r>
                    </a:p>
                  </a:txBody>
                  <a:tcPr marL="65600" marR="65600" marT="49200" marB="49200"/>
                </a:tc>
                <a:tc>
                  <a:txBody>
                    <a:bodyPr/>
                    <a:lstStyle/>
                    <a:p>
                      <a:pPr algn="ctr" fontAlgn="t"/>
                      <a:r>
                        <a:rPr lang="en-US" b="1" dirty="0"/>
                        <a:t>150</a:t>
                      </a:r>
                    </a:p>
                  </a:txBody>
                  <a:tcPr marL="65600" marR="65600" marT="49200" marB="49200"/>
                </a:tc>
                <a:extLst>
                  <a:ext uri="{0D108BD9-81ED-4DB2-BD59-A6C34878D82A}">
                    <a16:rowId xmlns:a16="http://schemas.microsoft.com/office/drawing/2014/main" val="3739082197"/>
                  </a:ext>
                </a:extLst>
              </a:tr>
              <a:tr h="334559">
                <a:tc>
                  <a:txBody>
                    <a:bodyPr/>
                    <a:lstStyle/>
                    <a:p>
                      <a:pPr algn="ctr" fontAlgn="t"/>
                      <a:r>
                        <a:rPr lang="en-US" b="1" dirty="0"/>
                        <a:t>SQL Server 2022 (16.x)</a:t>
                      </a:r>
                    </a:p>
                  </a:txBody>
                  <a:tcPr marL="65600" marR="65600" marT="49200" marB="49200">
                    <a:solidFill>
                      <a:schemeClr val="bg2">
                        <a:lumMod val="20000"/>
                        <a:lumOff val="80000"/>
                      </a:schemeClr>
                    </a:solidFill>
                  </a:tcPr>
                </a:tc>
                <a:tc>
                  <a:txBody>
                    <a:bodyPr/>
                    <a:lstStyle/>
                    <a:p>
                      <a:pPr algn="ctr" fontAlgn="t"/>
                      <a:r>
                        <a:rPr lang="en-US" b="1" dirty="0"/>
                        <a:t>160</a:t>
                      </a:r>
                    </a:p>
                  </a:txBody>
                  <a:tcPr marL="65600" marR="65600" marT="49200" marB="49200">
                    <a:solidFill>
                      <a:schemeClr val="bg2">
                        <a:lumMod val="20000"/>
                        <a:lumOff val="80000"/>
                      </a:schemeClr>
                    </a:solidFill>
                  </a:tcPr>
                </a:tc>
                <a:extLst>
                  <a:ext uri="{0D108BD9-81ED-4DB2-BD59-A6C34878D82A}">
                    <a16:rowId xmlns:a16="http://schemas.microsoft.com/office/drawing/2014/main" val="48597859"/>
                  </a:ext>
                </a:extLst>
              </a:tr>
            </a:tbl>
          </a:graphicData>
        </a:graphic>
      </p:graphicFrame>
    </p:spTree>
    <p:extLst>
      <p:ext uri="{BB962C8B-B14F-4D97-AF65-F5344CB8AC3E}">
        <p14:creationId xmlns:p14="http://schemas.microsoft.com/office/powerpoint/2010/main" val="2420952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2048"/>
            <a:ext cx="8229600" cy="4530725"/>
          </a:xfrm>
        </p:spPr>
        <p:txBody>
          <a:bodyPr/>
          <a:lstStyle/>
          <a:p>
            <a:r>
              <a:rPr lang="en-US" sz="2400" dirty="0"/>
              <a:t>Different editions have its features. </a:t>
            </a:r>
          </a:p>
          <a:p>
            <a:r>
              <a:rPr lang="en-US" sz="2400" dirty="0"/>
              <a:t>the following are some SQL Server versions provided by Microsoft SQL Server.</a:t>
            </a:r>
          </a:p>
          <a:p>
            <a:pPr lvl="1"/>
            <a:r>
              <a:rPr lang="en-US" sz="2400" dirty="0"/>
              <a:t>SQL Server Enterprise edition</a:t>
            </a:r>
          </a:p>
          <a:p>
            <a:pPr lvl="1"/>
            <a:r>
              <a:rPr lang="en-US" sz="2400" dirty="0"/>
              <a:t>SQL Server business intelligence edition</a:t>
            </a:r>
          </a:p>
          <a:p>
            <a:pPr lvl="1"/>
            <a:r>
              <a:rPr lang="en-US" sz="2400" dirty="0"/>
              <a:t>SQL Server standard edition</a:t>
            </a:r>
          </a:p>
          <a:p>
            <a:pPr lvl="1"/>
            <a:r>
              <a:rPr lang="en-US" sz="2400" dirty="0"/>
              <a:t>SQL server web edition</a:t>
            </a:r>
          </a:p>
          <a:p>
            <a:pPr lvl="1"/>
            <a:r>
              <a:rPr lang="en-US" sz="2400" dirty="0"/>
              <a:t>SQL Server developer edition</a:t>
            </a:r>
          </a:p>
          <a:p>
            <a:pPr lvl="1"/>
            <a:r>
              <a:rPr lang="en-US" sz="2400" dirty="0"/>
              <a:t>SQL Server Express edition</a:t>
            </a:r>
          </a:p>
          <a:p>
            <a:endParaRPr lang="en-US" sz="2400" dirty="0"/>
          </a:p>
        </p:txBody>
      </p:sp>
      <p:sp>
        <p:nvSpPr>
          <p:cNvPr id="3" name="Title 2"/>
          <p:cNvSpPr>
            <a:spLocks noGrp="1"/>
          </p:cNvSpPr>
          <p:nvPr>
            <p:ph type="title"/>
          </p:nvPr>
        </p:nvSpPr>
        <p:spPr/>
        <p:txBody>
          <a:bodyPr/>
          <a:lstStyle/>
          <a:p>
            <a:r>
              <a:rPr lang="en-US" dirty="0"/>
              <a:t>Popular SQL Server editions</a:t>
            </a:r>
          </a:p>
        </p:txBody>
      </p:sp>
    </p:spTree>
    <p:extLst>
      <p:ext uri="{BB962C8B-B14F-4D97-AF65-F5344CB8AC3E}">
        <p14:creationId xmlns:p14="http://schemas.microsoft.com/office/powerpoint/2010/main" val="2494743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3671"/>
            <a:ext cx="8229600" cy="4530725"/>
          </a:xfrm>
        </p:spPr>
        <p:txBody>
          <a:bodyPr/>
          <a:lstStyle/>
          <a:p>
            <a:r>
              <a:rPr lang="en-US" sz="2400" b="1" dirty="0">
                <a:solidFill>
                  <a:srgbClr val="FF0000"/>
                </a:solidFill>
              </a:rPr>
              <a:t>Enterprise edition</a:t>
            </a:r>
          </a:p>
          <a:p>
            <a:pPr lvl="1"/>
            <a:r>
              <a:rPr lang="en-US" sz="2400" dirty="0"/>
              <a:t>the top-end edition with a full feature set.</a:t>
            </a:r>
          </a:p>
          <a:p>
            <a:r>
              <a:rPr lang="en-US" sz="2400" b="1" dirty="0">
                <a:solidFill>
                  <a:srgbClr val="FF0000"/>
                </a:solidFill>
              </a:rPr>
              <a:t>Standard edition</a:t>
            </a:r>
          </a:p>
          <a:p>
            <a:pPr lvl="1"/>
            <a:r>
              <a:rPr lang="en-US" sz="2400" dirty="0"/>
              <a:t>It has less features than Enterprise</a:t>
            </a:r>
          </a:p>
          <a:p>
            <a:r>
              <a:rPr lang="en-US" sz="2400" b="1" dirty="0">
                <a:solidFill>
                  <a:srgbClr val="FF0000"/>
                </a:solidFill>
              </a:rPr>
              <a:t>Express edition</a:t>
            </a:r>
          </a:p>
          <a:p>
            <a:pPr lvl="1"/>
            <a:r>
              <a:rPr lang="en-US" sz="2400" dirty="0"/>
              <a:t>This is free entry level database. It can utilize only 1 CPU and 1 GB memory, the maximum size of the database is 10 GB.</a:t>
            </a:r>
          </a:p>
          <a:p>
            <a:r>
              <a:rPr lang="en-US" sz="2400" b="1" dirty="0">
                <a:solidFill>
                  <a:srgbClr val="FF0000"/>
                </a:solidFill>
              </a:rPr>
              <a:t>Developer edition</a:t>
            </a:r>
            <a:endParaRPr lang="en-US" sz="2400" dirty="0">
              <a:solidFill>
                <a:srgbClr val="FF0000"/>
              </a:solidFill>
            </a:endParaRPr>
          </a:p>
          <a:p>
            <a:pPr lvl="1"/>
            <a:r>
              <a:rPr lang="en-US" sz="2400" dirty="0"/>
              <a:t>This is similar to Enterprise, but licensed to only one user for development, testing and </a:t>
            </a:r>
            <a:r>
              <a:rPr lang="en-US" sz="2400" b="1" u="sng" dirty="0"/>
              <a:t>demo</a:t>
            </a:r>
          </a:p>
          <a:p>
            <a:endParaRPr lang="en-US" sz="2400" dirty="0"/>
          </a:p>
        </p:txBody>
      </p:sp>
      <p:sp>
        <p:nvSpPr>
          <p:cNvPr id="3" name="Title 2"/>
          <p:cNvSpPr>
            <a:spLocks noGrp="1"/>
          </p:cNvSpPr>
          <p:nvPr>
            <p:ph type="title"/>
          </p:nvPr>
        </p:nvSpPr>
        <p:spPr/>
        <p:txBody>
          <a:bodyPr/>
          <a:lstStyle/>
          <a:p>
            <a:r>
              <a:rPr lang="en-US" dirty="0"/>
              <a:t>Popular SQL Server editions</a:t>
            </a:r>
          </a:p>
        </p:txBody>
      </p:sp>
    </p:spTree>
    <p:extLst>
      <p:ext uri="{BB962C8B-B14F-4D97-AF65-F5344CB8AC3E}">
        <p14:creationId xmlns:p14="http://schemas.microsoft.com/office/powerpoint/2010/main" val="657294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MY" sz="2400" dirty="0"/>
              <a:t>SQL Server works in client-server architecture, hence it supports two types of components − (a) Workstation and (b) Server.</a:t>
            </a:r>
          </a:p>
          <a:p>
            <a:r>
              <a:rPr lang="en-MY" sz="2400" b="1" dirty="0">
                <a:solidFill>
                  <a:srgbClr val="FF0000"/>
                </a:solidFill>
              </a:rPr>
              <a:t>Workstation</a:t>
            </a:r>
            <a:r>
              <a:rPr lang="en-MY" sz="2400" dirty="0"/>
              <a:t> components are installed in every device/SQL Server operator’s machine. These are just interfaces to interact with Server components.</a:t>
            </a:r>
          </a:p>
          <a:p>
            <a:r>
              <a:rPr lang="en-MY" sz="2400" b="1" dirty="0">
                <a:solidFill>
                  <a:srgbClr val="FF0000"/>
                </a:solidFill>
              </a:rPr>
              <a:t>Server</a:t>
            </a:r>
            <a:r>
              <a:rPr lang="en-MY" sz="2400" dirty="0"/>
              <a:t> components are installed in centralized server. These are services. Example: SQL Server, SQL Server Agent</a:t>
            </a:r>
          </a:p>
        </p:txBody>
      </p:sp>
      <p:sp>
        <p:nvSpPr>
          <p:cNvPr id="3" name="Title 2"/>
          <p:cNvSpPr>
            <a:spLocks noGrp="1"/>
          </p:cNvSpPr>
          <p:nvPr>
            <p:ph type="title"/>
          </p:nvPr>
        </p:nvSpPr>
        <p:spPr/>
        <p:txBody>
          <a:bodyPr/>
          <a:lstStyle/>
          <a:p>
            <a:r>
              <a:rPr lang="en-MY" dirty="0"/>
              <a:t>SQL Server Components</a:t>
            </a:r>
          </a:p>
        </p:txBody>
      </p:sp>
    </p:spTree>
    <p:extLst>
      <p:ext uri="{BB962C8B-B14F-4D97-AF65-F5344CB8AC3E}">
        <p14:creationId xmlns:p14="http://schemas.microsoft.com/office/powerpoint/2010/main" val="3017392425"/>
      </p:ext>
    </p:extLst>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14219</TotalTime>
  <Words>1151</Words>
  <Application>Microsoft Office PowerPoint</Application>
  <PresentationFormat>On-screen Show (4:3)</PresentationFormat>
  <Paragraphs>123</Paragraphs>
  <Slides>27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-apple-system</vt:lpstr>
      <vt:lpstr>Arial</vt:lpstr>
      <vt:lpstr>Helvetica</vt:lpstr>
      <vt:lpstr>Monotype Sorts</vt:lpstr>
      <vt:lpstr>Segoe UI</vt:lpstr>
      <vt:lpstr>Times New Roman</vt:lpstr>
      <vt:lpstr>Verdana</vt:lpstr>
      <vt:lpstr>Webdings</vt:lpstr>
      <vt:lpstr>os-8</vt:lpstr>
      <vt:lpstr>Database Administration </vt:lpstr>
      <vt:lpstr>Course Description</vt:lpstr>
      <vt:lpstr>Course Objective</vt:lpstr>
      <vt:lpstr>What is SQL Server?</vt:lpstr>
      <vt:lpstr>What is SQL Server?</vt:lpstr>
      <vt:lpstr>SQL Server Version History</vt:lpstr>
      <vt:lpstr>Popular SQL Server editions</vt:lpstr>
      <vt:lpstr>Popular SQL Server editions</vt:lpstr>
      <vt:lpstr>SQL Server Components</vt:lpstr>
      <vt:lpstr>Database Administrator</vt:lpstr>
      <vt:lpstr>Database Administrator</vt:lpstr>
      <vt:lpstr>Database administrators</vt:lpstr>
      <vt:lpstr>What You should Know!</vt:lpstr>
      <vt:lpstr>Planning Your installation</vt:lpstr>
      <vt:lpstr>SQL Server 2019: Hardware and software requirements</vt:lpstr>
      <vt:lpstr>Installing SQL server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Server instance</vt:lpstr>
      <vt:lpstr>PowerPoint Presentation</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Administrator</cp:lastModifiedBy>
  <cp:revision>386</cp:revision>
  <cp:lastPrinted>2001-06-14T13:58:17Z</cp:lastPrinted>
  <dcterms:created xsi:type="dcterms:W3CDTF">2011-01-13T23:43:38Z</dcterms:created>
  <dcterms:modified xsi:type="dcterms:W3CDTF">2023-12-23T19:58:07Z</dcterms:modified>
</cp:coreProperties>
</file>